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9144000"/>
  <p:notesSz cx="6858000" cy="9144000"/>
  <p:embeddedFontLst>
    <p:embeddedFont>
      <p:font typeface="Arim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01F136-E23B-4568-9272-D8DF9ADB0873}">
  <a:tblStyle styleId="{A701F136-E23B-4568-9272-D8DF9ADB08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131B34F3-765E-47AB-B8AF-148FC4C12C8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ACE1C10-63C3-4003-B52D-617C13275E44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mo-bold.fntdata"/><Relationship Id="rId12" Type="http://schemas.openxmlformats.org/officeDocument/2006/relationships/slide" Target="slides/slide6.xml"/><Relationship Id="rId34" Type="http://schemas.openxmlformats.org/officeDocument/2006/relationships/font" Target="fonts/Arimo-regular.fntdata"/><Relationship Id="rId15" Type="http://schemas.openxmlformats.org/officeDocument/2006/relationships/slide" Target="slides/slide9.xml"/><Relationship Id="rId37" Type="http://schemas.openxmlformats.org/officeDocument/2006/relationships/font" Target="fonts/Arimo-boldItalic.fntdata"/><Relationship Id="rId14" Type="http://schemas.openxmlformats.org/officeDocument/2006/relationships/slide" Target="slides/slide8.xml"/><Relationship Id="rId36" Type="http://schemas.openxmlformats.org/officeDocument/2006/relationships/font" Target="fonts/Arim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Computes the distance map from a binary image processor, by specifying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weights and normalization.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is computed for each foreground (white) pixel, as the chamfer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to the nearest background (black) pixel. </a:t>
            </a:r>
            <a:endParaRPr/>
          </a:p>
        </p:txBody>
      </p:sp>
      <p:sp>
        <p:nvSpPr>
          <p:cNvPr id="241" name="Google Shape;24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c679dfe75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c679dfe7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4c679dfe75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679dfe75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679dfe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4c679dfe75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679dfe75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c679dfe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4c679dfe75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79dfe75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79dfe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4c679dfe75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vertikaler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kaler Titel u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  <a:defRPr b="0" sz="240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it Überschrift">
  <p:cSld name="Bild mit Überschrif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-5400000">
            <a:off x="1143000" y="-1143000"/>
            <a:ext cx="6858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991221" y="9468"/>
            <a:ext cx="7059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chnittsüberschrift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leich">
  <p:cSld name="Vergleic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cida Sans"/>
              <a:buNone/>
              <a:defRPr b="0" sz="180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mit Überschrift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4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jp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6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26" Type="http://schemas.openxmlformats.org/officeDocument/2006/relationships/image" Target="../media/image27.png"/><Relationship Id="rId25" Type="http://schemas.openxmlformats.org/officeDocument/2006/relationships/image" Target="../media/image38.png"/><Relationship Id="rId28" Type="http://schemas.openxmlformats.org/officeDocument/2006/relationships/image" Target="../media/image30.png"/><Relationship Id="rId27" Type="http://schemas.openxmlformats.org/officeDocument/2006/relationships/image" Target="../media/image4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29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12.png"/><Relationship Id="rId30" Type="http://schemas.openxmlformats.org/officeDocument/2006/relationships/image" Target="../media/image32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13" Type="http://schemas.openxmlformats.org/officeDocument/2006/relationships/image" Target="../media/image15.png"/><Relationship Id="rId12" Type="http://schemas.openxmlformats.org/officeDocument/2006/relationships/image" Target="../media/image22.png"/><Relationship Id="rId15" Type="http://schemas.openxmlformats.org/officeDocument/2006/relationships/image" Target="../media/image18.png"/><Relationship Id="rId14" Type="http://schemas.openxmlformats.org/officeDocument/2006/relationships/image" Target="../media/image20.png"/><Relationship Id="rId17" Type="http://schemas.openxmlformats.org/officeDocument/2006/relationships/image" Target="../media/image11.png"/><Relationship Id="rId16" Type="http://schemas.openxmlformats.org/officeDocument/2006/relationships/image" Target="../media/image25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539552" y="980728"/>
            <a:ext cx="8136904" cy="1842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de-DE" sz="3600">
                <a:latin typeface="Lucida Sans"/>
                <a:ea typeface="Lucida Sans"/>
                <a:cs typeface="Lucida Sans"/>
                <a:sym typeface="Lucida Sans"/>
              </a:rPr>
              <a:t>Programming Project 03</a:t>
            </a:r>
            <a:endParaRPr i="1" sz="3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67544" y="3284984"/>
            <a:ext cx="8136904" cy="1359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Christine Robinson, Francèl Lamprecht, Regina Wehler</a:t>
            </a: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4" name="Google Shape;224;p22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227" name="Google Shape;22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2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2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232" name="Google Shape;23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2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2"/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rot="8658438">
            <a:off x="3355166" y="2993572"/>
            <a:ext cx="2088141" cy="2880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 rot="-2045372">
            <a:off x="3763778" y="2577279"/>
            <a:ext cx="1490473" cy="136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Leaf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457200" y="3573016"/>
            <a:ext cx="8229600" cy="291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input: binary class image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step 1: compute distance map, i.e. compute for each white pixel the chamfer distance to the nearest background (black) pixel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step 2: draw a line (= separate two objects) where two „watersheds“ meet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output: binary image with added watershed lines</a:t>
            </a:r>
            <a:endParaRPr/>
          </a:p>
        </p:txBody>
      </p:sp>
      <p:sp>
        <p:nvSpPr>
          <p:cNvPr id="244" name="Google Shape;244;p2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5" name="Google Shape;245;p2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Watershed Segmentation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963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1405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rotWithShape="0" dir="5400000" dist="25400">
              <a:srgbClr val="000000">
                <a:alpha val="42745"/>
              </a:srgbClr>
            </a:outerShdw>
          </a:effectLst>
        </p:spPr>
      </p:cxnSp>
      <p:cxnSp>
        <p:nvCxnSpPr>
          <p:cNvPr id="250" name="Google Shape;250;p23"/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rotWithShape="0" dir="5400000" dist="25400">
              <a:srgbClr val="000000">
                <a:alpha val="42745"/>
              </a:srgbClr>
            </a:outerShdw>
          </a:effectLst>
        </p:spPr>
      </p:cxnSp>
      <p:sp>
        <p:nvSpPr>
          <p:cNvPr id="251" name="Google Shape;251;p23"/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idx="1" type="body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de-DE"/>
              <a:t>Applies the watershed algorithm to a binary input image and returns a binary output image with watershed lines: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0" name="Google Shape;260;p2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Watershed Segmentation Code</a:t>
            </a:r>
            <a:endParaRPr/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00" y="2595575"/>
            <a:ext cx="6138350" cy="21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8" name="Google Shape;268;p2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5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271" name="Google Shape;271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5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5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276" name="Google Shape;27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5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25"/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3591525" y="4818716"/>
            <a:ext cx="2088232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3788777" y="4445542"/>
            <a:ext cx="9870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775767" y="4818716"/>
            <a:ext cx="90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 rot="-2188824">
            <a:off x="4615458" y="4513925"/>
            <a:ext cx="108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1F1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26"/>
          <p:cNvGraphicFramePr/>
          <p:nvPr/>
        </p:nvGraphicFramePr>
        <p:xfrm>
          <a:off x="457200" y="3511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{A701F136-E23B-4568-9272-D8DF9ADB0873}</a:tableStyleId>
              </a:tblPr>
              <a:tblGrid>
                <a:gridCol w="4114800"/>
                <a:gridCol w="41148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u="none" cap="none" strike="noStrike"/>
                        <a:t>Particle Analyzer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Information (in CSV output)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Area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Size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Centroid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pos_x and pos_y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Shape descriptors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roundness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Integrated density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brightness_sum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Mean gray value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brightness_average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Bounding rectangle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width_to_height_ratio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Feret‘s diameter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feret_min, feret_max, feret_ratio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9" name="Google Shape;289;p2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 particle analyzer (Fiji) to measure properties of single objects (leaves)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this for splitted red, green and blue channels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8" name="Google Shape;298;p2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 particle analyzer (Fiji) to measure properties of single objects (leaves)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this for splitted red, green and blue channels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457200" y="3501008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Width-to-height ratio vs. feret ratio</a:t>
            </a:r>
            <a:endParaRPr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442668" y="4331592"/>
            <a:ext cx="2239957" cy="1818474"/>
            <a:chOff x="767194" y="1340768"/>
            <a:chExt cx="2239957" cy="1818474"/>
          </a:xfrm>
        </p:grpSpPr>
        <p:grpSp>
          <p:nvGrpSpPr>
            <p:cNvPr id="303" name="Google Shape;303;p27"/>
            <p:cNvGrpSpPr/>
            <p:nvPr/>
          </p:nvGrpSpPr>
          <p:grpSpPr>
            <a:xfrm>
              <a:off x="1475656" y="1340768"/>
              <a:ext cx="1531494" cy="1585132"/>
              <a:chOff x="1475656" y="1340768"/>
              <a:chExt cx="1531494" cy="1585132"/>
            </a:xfrm>
          </p:grpSpPr>
          <p:pic>
            <p:nvPicPr>
              <p:cNvPr id="304" name="Google Shape;304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583478">
                <a:off x="1969939" y="1302272"/>
                <a:ext cx="542929" cy="16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27"/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27"/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width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5636181" y="4111934"/>
            <a:ext cx="1974476" cy="2090971"/>
            <a:chOff x="5425163" y="796628"/>
            <a:chExt cx="1974476" cy="2090971"/>
          </a:xfrm>
        </p:grpSpPr>
        <p:pic>
          <p:nvPicPr>
            <p:cNvPr id="309" name="Google Shape;30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83478">
              <a:off x="6362426" y="1263971"/>
              <a:ext cx="542929" cy="1662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27"/>
            <p:cNvCxnSpPr>
              <a:stCxn id="309" idx="0"/>
              <a:endCxn id="309" idx="2"/>
            </p:cNvCxnSpPr>
            <p:nvPr/>
          </p:nvCxnSpPr>
          <p:spPr>
            <a:xfrm>
              <a:off x="6066493" y="1487807"/>
              <a:ext cx="1134900" cy="1214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1" name="Google Shape;311;p27"/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feret_max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27"/>
            <p:cNvCxnSpPr/>
            <p:nvPr/>
          </p:nvCxnSpPr>
          <p:spPr>
            <a:xfrm flipH="1">
              <a:off x="6228184" y="1700808"/>
              <a:ext cx="405706" cy="3600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3" name="Google Shape;313;p27"/>
            <p:cNvSpPr txBox="1"/>
            <p:nvPr/>
          </p:nvSpPr>
          <p:spPr>
            <a:xfrm rot="-2470967">
              <a:off x="5409754" y="1115605"/>
              <a:ext cx="1107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feret_min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80000" y="1124750"/>
            <a:ext cx="88080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Run the Fiji Particle Analyzer.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Iterate over every leaf.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Add measured data to a csv string.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Export data to a csv file.</a:t>
            </a:r>
            <a:endParaRPr/>
          </a:p>
        </p:txBody>
      </p:sp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1" name="Google Shape;321;p2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Particle Analyzer Code</a:t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3" y="2915175"/>
            <a:ext cx="8983976" cy="1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0" y="4896625"/>
            <a:ext cx="6705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Using pandas, seaborn, scipy, matplotlib in jupyter notebook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Explorative Data Analysis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2949448"/>
            <a:ext cx="6804248" cy="2783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707" y="6581001"/>
            <a:ext cx="3420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https://www.plant-phenotyping.org/datasets-home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4694300" y="4077072"/>
            <a:ext cx="4042792" cy="259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Root mean squared error: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A1: 6.72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A2: 2.74</a:t>
            </a:r>
            <a:endParaRPr/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9" name="Google Shape;339;p30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leaf counts to ground truth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37633"/>
            <a:ext cx="84963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3902922"/>
            <a:ext cx="4392488" cy="29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high root mean squared error for A1 dataset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trained classifier is not able to distinguish between moss and </a:t>
            </a:r>
            <a:r>
              <a:rPr i="1" lang="de-DE"/>
              <a:t>Arabidopsis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/>
              <a:t>➔ high error rate in A1 dataset</a:t>
            </a:r>
            <a:endParaRPr/>
          </a:p>
        </p:txBody>
      </p:sp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8" name="Google Shape;348;p31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Bad performance of classifier with mossy plants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216537"/>
            <a:ext cx="2637918" cy="27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856" y="3227937"/>
            <a:ext cx="2637919" cy="279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8767" y="3218733"/>
            <a:ext cx="2638868" cy="2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593128" y="6084004"/>
            <a:ext cx="1954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Mossy input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716626" y="6084004"/>
            <a:ext cx="1756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884197" y="6084004"/>
            <a:ext cx="13880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57200" y="908720"/>
            <a:ext cx="8229600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M</a:t>
            </a:r>
            <a:r>
              <a:rPr lang="de-DE" sz="1600"/>
              <a:t>ain bottleneck in plant research and breeding is the phenotyping capability 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R</a:t>
            </a:r>
            <a:r>
              <a:rPr lang="de-DE" sz="1600"/>
              <a:t>equired: high-throughput phenotyping with non-invasive methods to screen root and shoot phenotypes</a:t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Solution: robotic driven greenhouses</a:t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Examples at the Forschungszentrum Jülich:</a:t>
            </a:r>
            <a:endParaRPr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Both greenhouses are equipped with robots that transport plants to imaging stations</a:t>
            </a:r>
            <a:endParaRPr sz="1600"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Plant Phenotyping</a:t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SCREEN House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06" name="Google Shape;10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GROWSCREEN chamber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0" name="Google Shape;360;p32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Data Analysis – Overview of A2 Dataset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1650779" y="1124744"/>
            <a:ext cx="544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986687" y="2244522"/>
            <a:ext cx="1209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251053" y="3364300"/>
            <a:ext cx="194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brightness of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feret 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to height 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741121"/>
            <a:ext cx="6084000" cy="6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0190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>
            <p:ph idx="1" type="body"/>
          </p:nvPr>
        </p:nvSpPr>
        <p:spPr>
          <a:xfrm>
            <a:off x="457200" y="5970846"/>
            <a:ext cx="8229600" cy="638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No, size of a leaf and ist roundness are not correlated.</a:t>
            </a:r>
            <a:endParaRPr/>
          </a:p>
        </p:txBody>
      </p:sp>
      <p:sp>
        <p:nvSpPr>
          <p:cNvPr id="373" name="Google Shape;373;p3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roundness?</a:t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 rot="-5400000">
            <a:off x="1703472" y="3344803"/>
            <a:ext cx="120904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243067" y="5437038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83671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>
            <p:ph idx="1" type="body"/>
          </p:nvPr>
        </p:nvSpPr>
        <p:spPr>
          <a:xfrm>
            <a:off x="485306" y="5761038"/>
            <a:ext cx="8229600" cy="68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No, size of a leaf is not correlated to its average green brightness.</a:t>
            </a:r>
            <a:endParaRPr/>
          </a:p>
        </p:txBody>
      </p:sp>
      <p:sp>
        <p:nvSpPr>
          <p:cNvPr id="383" name="Google Shape;383;p34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4" name="Google Shape;384;p3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color?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 rot="-5400000">
            <a:off x="976924" y="3244333"/>
            <a:ext cx="25424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average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139952" y="5269543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52736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457200" y="5889029"/>
            <a:ext cx="8229600" cy="96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The number of leaves per plant is correlated to the total plant area.</a:t>
            </a:r>
            <a:endParaRPr/>
          </a:p>
        </p:txBody>
      </p:sp>
      <p:sp>
        <p:nvSpPr>
          <p:cNvPr id="393" name="Google Shape;393;p3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4" name="Google Shape;394;p3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Is the number of leaves correlated to total area?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3563888" y="5507940"/>
            <a:ext cx="183768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leaves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rot="-5400000">
            <a:off x="1552439" y="3398084"/>
            <a:ext cx="110248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area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2843808" y="2132856"/>
            <a:ext cx="30243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</a:pP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pearman =0.94; p</a:t>
            </a: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=5.83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e-14)</a:t>
            </a:r>
            <a:r>
              <a:rPr b="0" i="0" lang="de-DE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6"/>
          <p:cNvGraphicFramePr/>
          <p:nvPr/>
        </p:nvGraphicFramePr>
        <p:xfrm>
          <a:off x="428568" y="5349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{131B34F3-765E-47AB-B8AF-148FC4C12C87}</a:tableStyleId>
              </a:tblPr>
              <a:tblGrid>
                <a:gridCol w="616875"/>
                <a:gridCol w="635275"/>
                <a:gridCol w="1270550"/>
                <a:gridCol w="2259600"/>
                <a:gridCol w="1008100"/>
                <a:gridCol w="250200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size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roundness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brightness_average_green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feret_ratio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width_to_height_ratio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0.688075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155.158879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0.666387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1.078050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0.140233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16.132569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0.124543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0.362589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03" name="Google Shape;403;p3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4" name="Google Shape;404;p3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A1 and A2 dataset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68" y="3933840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68" y="898476"/>
            <a:ext cx="1018868" cy="108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36"/>
          <p:cNvGraphicFramePr/>
          <p:nvPr/>
        </p:nvGraphicFramePr>
        <p:xfrm>
          <a:off x="428568" y="2190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615050"/>
                <a:gridCol w="576075"/>
                <a:gridCol w="1152125"/>
                <a:gridCol w="2232250"/>
                <a:gridCol w="1080125"/>
                <a:gridCol w="257400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brightness_average_green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feret_ratio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width_to_height_ratio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0.683580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152.157593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0.661207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1.064216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0.131106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15.184565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0.113540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0.340877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08" name="Google Shape;408;p36"/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7"/>
          <p:cNvGraphicFramePr/>
          <p:nvPr/>
        </p:nvGraphicFramePr>
        <p:xfrm>
          <a:off x="385512" y="980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1368150"/>
                <a:gridCol w="1368150"/>
                <a:gridCol w="1368150"/>
              </a:tblGrid>
              <a:tr h="45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A1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A2</a:t>
                      </a:r>
                      <a:endParaRPr b="1" sz="1400"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2405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2300.169231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2193.229075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1919.748841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2512.367610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14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min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70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88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25%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736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430.5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50%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1787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1155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75%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3576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3160.5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max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13488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10717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6" name="Google Shape;416;p3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Distribution of size in datasets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256680" y="4365104"/>
            <a:ext cx="4819376" cy="1255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Kolmogorov-Smirnov test: p=8.31e-05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Since p&lt;0.5, H</a:t>
            </a:r>
            <a:r>
              <a:rPr baseline="-25000"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that distributions are same, is rejected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566" y="980728"/>
            <a:ext cx="4032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5566" y="3761455"/>
            <a:ext cx="4032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6805591" y="1324266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05591" y="4034961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idx="1" type="body"/>
          </p:nvPr>
        </p:nvSpPr>
        <p:spPr>
          <a:xfrm>
            <a:off x="351375" y="864151"/>
            <a:ext cx="8229600" cy="5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Our project’s successes: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/>
              <a:t>By using Trainable Weka Segmentation (with a FastRandomForest classifier) we were mostly able to separate a plant from its background.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/>
              <a:t>We successfully managed to identify separate leaves from a plant, with the Watershed algorithm, in order to successfully analyze the individual leaves.</a:t>
            </a:r>
            <a:endParaRPr/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/>
              <a:t>By applying various statistical functions, we were able to perform an in-depth data analysis on our results and display them in a meaningful way.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What we can improve:</a:t>
            </a:r>
            <a:endParaRPr/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/>
              <a:t>Improve the classifier to be able to identify moss as part of the background/noise and not as part of the image.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	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8" name="Google Shape;428;p3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Summary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/>
        </p:nvSpPr>
        <p:spPr>
          <a:xfrm>
            <a:off x="4211960" y="4725144"/>
            <a:ext cx="399593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Questions?</a:t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827584" y="1628800"/>
            <a:ext cx="4968552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 for your attention!</a:t>
            </a:r>
            <a:endParaRPr sz="44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Computer Science Part</a:t>
            </a:r>
            <a:endParaRPr/>
          </a:p>
        </p:txBody>
      </p:sp>
      <p:pic>
        <p:nvPicPr>
          <p:cNvPr id="114" name="Google Shape;11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500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5880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2168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6832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1692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50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4598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51497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51497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416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297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8786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14836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750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593396" y="3573016"/>
            <a:ext cx="5957208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Automated analysis of automatically acquired plant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73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1697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0834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71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5149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4320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4909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026615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718321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1002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951497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64286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33423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02560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Develop a simple approach for plant classification from top view photos of seedlings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Two main parts: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Image Analysis with Fiji in Java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Explorative Data Analysis with Python in Jupyter Notebooks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Data Sets: training sets from the Leaf Segmentation and Counting Challenges of the International Plant Phenotyping Network which include wild type and mutant plants</a:t>
            </a:r>
            <a:endParaRPr/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Goal of this Project</a:t>
            </a: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18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80" name="Google Shape;18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8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8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185" name="Google Shape;185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8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3582600" y="1498978"/>
            <a:ext cx="2088300" cy="288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A34D"/>
              </a:gs>
              <a:gs pos="50000">
                <a:srgbClr val="D5D5D5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Trainable Weka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457200" y="5801770"/>
            <a:ext cx="8229600" cy="918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Training a FastRandomForest classifier in the Weka GUI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Using 6 diverse photos</a:t>
            </a:r>
            <a:endParaRPr/>
          </a:p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6" name="Google Shape;196;p19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Trainable Weka Segmentation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756140"/>
            <a:ext cx="6912768" cy="500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000" y="756418"/>
            <a:ext cx="6912000" cy="50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246863" y="1064050"/>
            <a:ext cx="8439900" cy="53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6" name="Google Shape;206;p20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25" y="2744900"/>
            <a:ext cx="71151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790925" y="1231675"/>
            <a:ext cx="7351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Applies a trained classifier to a list of RGB images.</a:t>
            </a:r>
            <a:r>
              <a:rPr lang="de-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ucida Sans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Loads the classifier from a .model file</a:t>
            </a:r>
            <a:endParaRPr sz="1800">
              <a:latin typeface="Lucida Sans"/>
              <a:ea typeface="Lucida Sans"/>
              <a:cs typeface="Lucida Sans"/>
              <a:sym typeface="Lucid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ucida Sans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Returns classified image list</a:t>
            </a:r>
            <a:endParaRPr sz="18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1268300"/>
            <a:ext cx="820102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